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10058400" cy="7772400"/>
  <p:notesSz cx="7010400" cy="9296400"/>
  <p:defaultText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2725"/>
    <a:srgbClr val="751D2C"/>
    <a:srgbClr val="9D273B"/>
    <a:srgbClr val="7E0000"/>
    <a:srgbClr val="842031"/>
    <a:srgbClr val="606060"/>
    <a:srgbClr val="A82856"/>
    <a:srgbClr val="8A2233"/>
    <a:srgbClr val="942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0" autoAdjust="0"/>
    <p:restoredTop sz="94533" autoAdjust="0"/>
  </p:normalViewPr>
  <p:slideViewPr>
    <p:cSldViewPr>
      <p:cViewPr varScale="1">
        <p:scale>
          <a:sx n="92" d="100"/>
          <a:sy n="92" d="100"/>
        </p:scale>
        <p:origin x="2082" y="102"/>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notesMaster" Target="notesMasters/notesMaster1.xml"/><Relationship Id="rId10"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8" tIns="46580" rIns="93158" bIns="4658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58" tIns="46580" rIns="93158" bIns="46580" rtlCol="0"/>
          <a:lstStyle>
            <a:lvl1pPr algn="r">
              <a:defRPr sz="1200"/>
            </a:lvl1pPr>
          </a:lstStyle>
          <a:p>
            <a:fld id="{3191FD1F-AD03-4351-9A37-4D8401BAEF87}" type="datetimeFigureOut">
              <a:rPr lang="en-US" smtClean="0"/>
              <a:t>7/29/2022</a:t>
            </a:fld>
            <a:endParaRPr lang="en-US"/>
          </a:p>
        </p:txBody>
      </p:sp>
      <p:sp>
        <p:nvSpPr>
          <p:cNvPr id="4" name="Slide Image Placeholder 3"/>
          <p:cNvSpPr>
            <a:spLocks noGrp="1" noRot="1" noChangeAspect="1"/>
          </p:cNvSpPr>
          <p:nvPr>
            <p:ph type="sldImg" idx="2"/>
          </p:nvPr>
        </p:nvSpPr>
        <p:spPr>
          <a:xfrm>
            <a:off x="1250950" y="698500"/>
            <a:ext cx="4508500" cy="3484563"/>
          </a:xfrm>
          <a:prstGeom prst="rect">
            <a:avLst/>
          </a:prstGeom>
          <a:noFill/>
          <a:ln w="12700">
            <a:solidFill>
              <a:prstClr val="black"/>
            </a:solidFill>
          </a:ln>
        </p:spPr>
        <p:txBody>
          <a:bodyPr vert="horz" lIns="93158" tIns="46580" rIns="93158" bIns="46580"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58" tIns="46580" rIns="93158" bIns="465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58" tIns="46580" rIns="93158" bIns="4658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58" tIns="46580" rIns="93158" bIns="46580" rtlCol="0" anchor="b"/>
          <a:lstStyle>
            <a:lvl1pPr algn="r">
              <a:defRPr sz="1200"/>
            </a:lvl1pPr>
          </a:lstStyle>
          <a:p>
            <a:fld id="{FDBC7817-C366-41C7-B987-966063FDBE5E}" type="slidenum">
              <a:rPr lang="en-US" smtClean="0"/>
              <a:t>‹#›</a:t>
            </a:fld>
            <a:endParaRPr lang="en-US"/>
          </a:p>
        </p:txBody>
      </p:sp>
    </p:spTree>
    <p:extLst>
      <p:ext uri="{BB962C8B-B14F-4D97-AF65-F5344CB8AC3E}">
        <p14:creationId xmlns:p14="http://schemas.microsoft.com/office/powerpoint/2010/main" val="2573769359"/>
      </p:ext>
    </p:extLst>
  </p:cSld>
  <p:clrMap bg1="lt1" tx1="dk1" bg2="lt2" tx2="dk2" accent1="accent1" accent2="accent2" accent3="accent3" accent4="accent4" accent5="accent5" accent6="accent6" hlink="hlink" folHlink="folHlink"/>
  <p:notesStyle>
    <a:lvl1pPr marL="0" algn="l" defTabSz="1018705" rtl="0" eaLnBrk="1" latinLnBrk="0" hangingPunct="1">
      <a:defRPr sz="1300" kern="1200">
        <a:solidFill>
          <a:schemeClr val="tx1"/>
        </a:solidFill>
        <a:latin typeface="+mn-lt"/>
        <a:ea typeface="+mn-ea"/>
        <a:cs typeface="+mn-cs"/>
      </a:defRPr>
    </a:lvl1pPr>
    <a:lvl2pPr marL="509352" algn="l" defTabSz="1018705" rtl="0" eaLnBrk="1" latinLnBrk="0" hangingPunct="1">
      <a:defRPr sz="1300" kern="1200">
        <a:solidFill>
          <a:schemeClr val="tx1"/>
        </a:solidFill>
        <a:latin typeface="+mn-lt"/>
        <a:ea typeface="+mn-ea"/>
        <a:cs typeface="+mn-cs"/>
      </a:defRPr>
    </a:lvl2pPr>
    <a:lvl3pPr marL="1018705" algn="l" defTabSz="1018705" rtl="0" eaLnBrk="1" latinLnBrk="0" hangingPunct="1">
      <a:defRPr sz="1300" kern="1200">
        <a:solidFill>
          <a:schemeClr val="tx1"/>
        </a:solidFill>
        <a:latin typeface="+mn-lt"/>
        <a:ea typeface="+mn-ea"/>
        <a:cs typeface="+mn-cs"/>
      </a:defRPr>
    </a:lvl3pPr>
    <a:lvl4pPr marL="1528058" algn="l" defTabSz="1018705" rtl="0" eaLnBrk="1" latinLnBrk="0" hangingPunct="1">
      <a:defRPr sz="1300" kern="1200">
        <a:solidFill>
          <a:schemeClr val="tx1"/>
        </a:solidFill>
        <a:latin typeface="+mn-lt"/>
        <a:ea typeface="+mn-ea"/>
        <a:cs typeface="+mn-cs"/>
      </a:defRPr>
    </a:lvl4pPr>
    <a:lvl5pPr marL="2037411" algn="l" defTabSz="1018705" rtl="0" eaLnBrk="1" latinLnBrk="0" hangingPunct="1">
      <a:defRPr sz="1300" kern="1200">
        <a:solidFill>
          <a:schemeClr val="tx1"/>
        </a:solidFill>
        <a:latin typeface="+mn-lt"/>
        <a:ea typeface="+mn-ea"/>
        <a:cs typeface="+mn-cs"/>
      </a:defRPr>
    </a:lvl5pPr>
    <a:lvl6pPr marL="2546764" algn="l" defTabSz="1018705" rtl="0" eaLnBrk="1" latinLnBrk="0" hangingPunct="1">
      <a:defRPr sz="1300" kern="1200">
        <a:solidFill>
          <a:schemeClr val="tx1"/>
        </a:solidFill>
        <a:latin typeface="+mn-lt"/>
        <a:ea typeface="+mn-ea"/>
        <a:cs typeface="+mn-cs"/>
      </a:defRPr>
    </a:lvl6pPr>
    <a:lvl7pPr marL="3056116" algn="l" defTabSz="1018705" rtl="0" eaLnBrk="1" latinLnBrk="0" hangingPunct="1">
      <a:defRPr sz="1300" kern="1200">
        <a:solidFill>
          <a:schemeClr val="tx1"/>
        </a:solidFill>
        <a:latin typeface="+mn-lt"/>
        <a:ea typeface="+mn-ea"/>
        <a:cs typeface="+mn-cs"/>
      </a:defRPr>
    </a:lvl7pPr>
    <a:lvl8pPr marL="3565469" algn="l" defTabSz="1018705" rtl="0" eaLnBrk="1" latinLnBrk="0" hangingPunct="1">
      <a:defRPr sz="1300" kern="1200">
        <a:solidFill>
          <a:schemeClr val="tx1"/>
        </a:solidFill>
        <a:latin typeface="+mn-lt"/>
        <a:ea typeface="+mn-ea"/>
        <a:cs typeface="+mn-cs"/>
      </a:defRPr>
    </a:lvl8pPr>
    <a:lvl9pPr marL="4074821" algn="l" defTabSz="1018705"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80E5B9-6796-4A2F-A18C-8ECE90E746B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273924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E5B9-6796-4A2F-A18C-8ECE90E746B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87796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E5B9-6796-4A2F-A18C-8ECE90E746B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1262447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80E5B9-6796-4A2F-A18C-8ECE90E746B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230746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8"/>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352" indent="0">
              <a:buNone/>
              <a:defRPr sz="2000">
                <a:solidFill>
                  <a:schemeClr val="tx1">
                    <a:tint val="75000"/>
                  </a:schemeClr>
                </a:solidFill>
              </a:defRPr>
            </a:lvl2pPr>
            <a:lvl3pPr marL="1018705" indent="0">
              <a:buNone/>
              <a:defRPr sz="1800">
                <a:solidFill>
                  <a:schemeClr val="tx1">
                    <a:tint val="75000"/>
                  </a:schemeClr>
                </a:solidFill>
              </a:defRPr>
            </a:lvl3pPr>
            <a:lvl4pPr marL="1528058" indent="0">
              <a:buNone/>
              <a:defRPr sz="1600">
                <a:solidFill>
                  <a:schemeClr val="tx1">
                    <a:tint val="75000"/>
                  </a:schemeClr>
                </a:solidFill>
              </a:defRPr>
            </a:lvl4pPr>
            <a:lvl5pPr marL="2037411" indent="0">
              <a:buNone/>
              <a:defRPr sz="1600">
                <a:solidFill>
                  <a:schemeClr val="tx1">
                    <a:tint val="75000"/>
                  </a:schemeClr>
                </a:solidFill>
              </a:defRPr>
            </a:lvl5pPr>
            <a:lvl6pPr marL="2546764" indent="0">
              <a:buNone/>
              <a:defRPr sz="1600">
                <a:solidFill>
                  <a:schemeClr val="tx1">
                    <a:tint val="75000"/>
                  </a:schemeClr>
                </a:solidFill>
              </a:defRPr>
            </a:lvl6pPr>
            <a:lvl7pPr marL="3056116" indent="0">
              <a:buNone/>
              <a:defRPr sz="1600">
                <a:solidFill>
                  <a:schemeClr val="tx1">
                    <a:tint val="75000"/>
                  </a:schemeClr>
                </a:solidFill>
              </a:defRPr>
            </a:lvl7pPr>
            <a:lvl8pPr marL="3565469" indent="0">
              <a:buNone/>
              <a:defRPr sz="1600">
                <a:solidFill>
                  <a:schemeClr val="tx1">
                    <a:tint val="75000"/>
                  </a:schemeClr>
                </a:solidFill>
              </a:defRPr>
            </a:lvl8pPr>
            <a:lvl9pPr marL="4074821"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80E5B9-6796-4A2F-A18C-8ECE90E746BD}" type="datetimeFigureOut">
              <a:rPr lang="en-US" smtClean="0"/>
              <a:t>7/29/2022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61569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2"/>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80E5B9-6796-4A2F-A18C-8ECE90E746B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3072131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739795"/>
            <a:ext cx="4444207"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1"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739795"/>
            <a:ext cx="4445953" cy="725064"/>
          </a:xfrm>
        </p:spPr>
        <p:txBody>
          <a:bodyPr anchor="b"/>
          <a:lstStyle>
            <a:lvl1pPr marL="0" indent="0">
              <a:buNone/>
              <a:defRPr sz="2700" b="1"/>
            </a:lvl1pPr>
            <a:lvl2pPr marL="509352" indent="0">
              <a:buNone/>
              <a:defRPr sz="2200" b="1"/>
            </a:lvl2pPr>
            <a:lvl3pPr marL="1018705" indent="0">
              <a:buNone/>
              <a:defRPr sz="2000" b="1"/>
            </a:lvl3pPr>
            <a:lvl4pPr marL="1528058" indent="0">
              <a:buNone/>
              <a:defRPr sz="1800" b="1"/>
            </a:lvl4pPr>
            <a:lvl5pPr marL="2037411" indent="0">
              <a:buNone/>
              <a:defRPr sz="1800" b="1"/>
            </a:lvl5pPr>
            <a:lvl6pPr marL="2546764" indent="0">
              <a:buNone/>
              <a:defRPr sz="1800" b="1"/>
            </a:lvl6pPr>
            <a:lvl7pPr marL="3056116" indent="0">
              <a:buNone/>
              <a:defRPr sz="1800" b="1"/>
            </a:lvl7pPr>
            <a:lvl8pPr marL="3565469" indent="0">
              <a:buNone/>
              <a:defRPr sz="1800" b="1"/>
            </a:lvl8pPr>
            <a:lvl9pPr marL="4074821"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9"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80E5B9-6796-4A2F-A18C-8ECE90E746BD}" type="datetimeFigureOut">
              <a:rPr lang="en-US" smtClean="0"/>
              <a:t>7/29/2022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3149965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80E5B9-6796-4A2F-A18C-8ECE90E746BD}" type="datetimeFigureOut">
              <a:rPr lang="en-US" smtClean="0"/>
              <a:t>7/29/2022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201281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80E5B9-6796-4A2F-A18C-8ECE90E746BD}" type="datetimeFigureOut">
              <a:rPr lang="en-US" smtClean="0"/>
              <a:t>7/29/2022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390274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626447"/>
            <a:ext cx="3309144" cy="5316538"/>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0E5B9-6796-4A2F-A18C-8ECE90E746B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241755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352" indent="0">
              <a:buNone/>
              <a:defRPr sz="3100"/>
            </a:lvl2pPr>
            <a:lvl3pPr marL="1018705" indent="0">
              <a:buNone/>
              <a:defRPr sz="2700"/>
            </a:lvl3pPr>
            <a:lvl4pPr marL="1528058" indent="0">
              <a:buNone/>
              <a:defRPr sz="2200"/>
            </a:lvl4pPr>
            <a:lvl5pPr marL="2037411" indent="0">
              <a:buNone/>
              <a:defRPr sz="2200"/>
            </a:lvl5pPr>
            <a:lvl6pPr marL="2546764" indent="0">
              <a:buNone/>
              <a:defRPr sz="2200"/>
            </a:lvl6pPr>
            <a:lvl7pPr marL="3056116" indent="0">
              <a:buNone/>
              <a:defRPr sz="2200"/>
            </a:lvl7pPr>
            <a:lvl8pPr marL="3565469" indent="0">
              <a:buNone/>
              <a:defRPr sz="2200"/>
            </a:lvl8pPr>
            <a:lvl9pPr marL="4074821"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352" indent="0">
              <a:buNone/>
              <a:defRPr sz="1300"/>
            </a:lvl2pPr>
            <a:lvl3pPr marL="1018705" indent="0">
              <a:buNone/>
              <a:defRPr sz="1100"/>
            </a:lvl3pPr>
            <a:lvl4pPr marL="1528058" indent="0">
              <a:buNone/>
              <a:defRPr sz="1000"/>
            </a:lvl4pPr>
            <a:lvl5pPr marL="2037411" indent="0">
              <a:buNone/>
              <a:defRPr sz="1000"/>
            </a:lvl5pPr>
            <a:lvl6pPr marL="2546764" indent="0">
              <a:buNone/>
              <a:defRPr sz="1000"/>
            </a:lvl6pPr>
            <a:lvl7pPr marL="3056116" indent="0">
              <a:buNone/>
              <a:defRPr sz="1000"/>
            </a:lvl7pPr>
            <a:lvl8pPr marL="3565469" indent="0">
              <a:buNone/>
              <a:defRPr sz="1000"/>
            </a:lvl8pPr>
            <a:lvl9pPr marL="4074821"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80E5B9-6796-4A2F-A18C-8ECE90E746BD}" type="datetimeFigureOut">
              <a:rPr lang="en-US" smtClean="0"/>
              <a:t>7/29/2022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9E0BDB-665C-4951-B670-EFF2AFD92F0B}" type="slidenum">
              <a:rPr lang="en-US" smtClean="0"/>
              <a:t>‹#›</a:t>
            </a:fld>
            <a:endParaRPr lang="en-US"/>
          </a:p>
        </p:txBody>
      </p:sp>
    </p:spTree>
    <p:extLst>
      <p:ext uri="{BB962C8B-B14F-4D97-AF65-F5344CB8AC3E}">
        <p14:creationId xmlns:p14="http://schemas.microsoft.com/office/powerpoint/2010/main" val="42187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70" tIns="50935" rIns="101870" bIns="50935" rtlCol="0" anchor="ctr">
            <a:normAutofit/>
          </a:bodyPr>
          <a:lstStyle/>
          <a:p>
            <a:r>
              <a:rPr lang="en-US"/>
              <a:t>Click to edit Master title style</a:t>
            </a:r>
          </a:p>
        </p:txBody>
      </p:sp>
      <p:sp>
        <p:nvSpPr>
          <p:cNvPr id="3" name="Text Placeholder 2"/>
          <p:cNvSpPr>
            <a:spLocks noGrp="1"/>
          </p:cNvSpPr>
          <p:nvPr>
            <p:ph type="body" idx="1"/>
          </p:nvPr>
        </p:nvSpPr>
        <p:spPr>
          <a:xfrm>
            <a:off x="502920" y="1813562"/>
            <a:ext cx="9052560" cy="5129425"/>
          </a:xfrm>
          <a:prstGeom prst="rect">
            <a:avLst/>
          </a:prstGeom>
        </p:spPr>
        <p:txBody>
          <a:bodyPr vert="horz" lIns="101870" tIns="50935" rIns="101870" bIns="509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70" tIns="50935" rIns="101870" bIns="50935" rtlCol="0" anchor="ctr"/>
          <a:lstStyle>
            <a:lvl1pPr algn="l">
              <a:defRPr sz="1300">
                <a:solidFill>
                  <a:schemeClr val="tx1">
                    <a:tint val="75000"/>
                  </a:schemeClr>
                </a:solidFill>
              </a:defRPr>
            </a:lvl1pPr>
          </a:lstStyle>
          <a:p>
            <a:fld id="{0280E5B9-6796-4A2F-A18C-8ECE90E746BD}" type="datetimeFigureOut">
              <a:rPr lang="en-US" smtClean="0"/>
              <a:t>7/29/2022</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70" tIns="50935" rIns="101870" bIns="5093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70" tIns="50935" rIns="101870" bIns="50935" rtlCol="0" anchor="ctr"/>
          <a:lstStyle>
            <a:lvl1pPr algn="r">
              <a:defRPr sz="1300">
                <a:solidFill>
                  <a:schemeClr val="tx1">
                    <a:tint val="75000"/>
                  </a:schemeClr>
                </a:solidFill>
              </a:defRPr>
            </a:lvl1pPr>
          </a:lstStyle>
          <a:p>
            <a:fld id="{219E0BDB-665C-4951-B670-EFF2AFD92F0B}" type="slidenum">
              <a:rPr lang="en-US" smtClean="0"/>
              <a:t>‹#›</a:t>
            </a:fld>
            <a:endParaRPr lang="en-US"/>
          </a:p>
        </p:txBody>
      </p:sp>
    </p:spTree>
    <p:extLst>
      <p:ext uri="{BB962C8B-B14F-4D97-AF65-F5344CB8AC3E}">
        <p14:creationId xmlns:p14="http://schemas.microsoft.com/office/powerpoint/2010/main" val="3009304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05"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1018705"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698" indent="-318346" algn="l" defTabSz="1018705"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uilding with a parking lot&#10;&#10;Description automatically generated with low confidence">
            <a:extLst>
              <a:ext uri="{FF2B5EF4-FFF2-40B4-BE49-F238E27FC236}">
                <a16:creationId xmlns:a16="http://schemas.microsoft.com/office/drawing/2014/main" id="{1550A63B-AB18-9729-1A49-84B3FCECFB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1669" b="-1"/>
          <a:stretch/>
        </p:blipFill>
        <p:spPr>
          <a:xfrm>
            <a:off x="329197" y="1116052"/>
            <a:ext cx="9380329" cy="4807284"/>
          </a:xfrm>
          <a:prstGeom prst="rect">
            <a:avLst/>
          </a:prstGeom>
        </p:spPr>
      </p:pic>
      <p:sp>
        <p:nvSpPr>
          <p:cNvPr id="6" name="Rectangle 5"/>
          <p:cNvSpPr/>
          <p:nvPr/>
        </p:nvSpPr>
        <p:spPr>
          <a:xfrm>
            <a:off x="335281" y="376341"/>
            <a:ext cx="9389313" cy="1035978"/>
          </a:xfrm>
          <a:prstGeom prst="rect">
            <a:avLst/>
          </a:prstGeom>
          <a:solidFill>
            <a:srgbClr val="692725"/>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dirty="0"/>
          </a:p>
        </p:txBody>
      </p:sp>
      <p:sp>
        <p:nvSpPr>
          <p:cNvPr id="7" name="TextBox 6"/>
          <p:cNvSpPr txBox="1"/>
          <p:nvPr/>
        </p:nvSpPr>
        <p:spPr>
          <a:xfrm>
            <a:off x="314130" y="1008520"/>
            <a:ext cx="9410464" cy="418563"/>
          </a:xfrm>
          <a:prstGeom prst="rect">
            <a:avLst/>
          </a:prstGeom>
          <a:noFill/>
        </p:spPr>
        <p:txBody>
          <a:bodyPr wrap="square" lIns="101870" tIns="50935" rIns="101870" bIns="50935" rtlCol="0">
            <a:spAutoFit/>
          </a:bodyPr>
          <a:lstStyle/>
          <a:p>
            <a:pPr algn="ctr"/>
            <a:r>
              <a:rPr lang="en-US" dirty="0">
                <a:solidFill>
                  <a:schemeClr val="bg1"/>
                </a:solidFill>
                <a:latin typeface="+mj-lt"/>
              </a:rPr>
              <a:t>6000 South (Vine Street) 900 East, Murray, Utah 84107</a:t>
            </a:r>
          </a:p>
        </p:txBody>
      </p:sp>
      <p:sp>
        <p:nvSpPr>
          <p:cNvPr id="18" name="Rectangle 17"/>
          <p:cNvSpPr/>
          <p:nvPr/>
        </p:nvSpPr>
        <p:spPr>
          <a:xfrm>
            <a:off x="324704" y="5592358"/>
            <a:ext cx="9399891" cy="1896627"/>
          </a:xfrm>
          <a:prstGeom prst="rect">
            <a:avLst/>
          </a:prstGeom>
          <a:solidFill>
            <a:srgbClr val="692725"/>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ctr"/>
            <a:endParaRPr lang="en-US"/>
          </a:p>
        </p:txBody>
      </p:sp>
      <p:sp>
        <p:nvSpPr>
          <p:cNvPr id="21" name="TextBox 20"/>
          <p:cNvSpPr txBox="1"/>
          <p:nvPr/>
        </p:nvSpPr>
        <p:spPr>
          <a:xfrm>
            <a:off x="5155850" y="5927534"/>
            <a:ext cx="4568324" cy="1333971"/>
          </a:xfrm>
          <a:prstGeom prst="rect">
            <a:avLst/>
          </a:prstGeom>
          <a:noFill/>
        </p:spPr>
        <p:txBody>
          <a:bodyPr wrap="square" lIns="101870" tIns="50935" rIns="101870" bIns="50935" rtlCol="0">
            <a:spAutoFit/>
          </a:bodyPr>
          <a:lstStyle/>
          <a:p>
            <a:pPr marL="318346" indent="-318346">
              <a:buFont typeface="Arial" pitchFamily="34" charset="0"/>
              <a:buChar char="•"/>
            </a:pPr>
            <a:r>
              <a:rPr lang="en-US" sz="1600" dirty="0">
                <a:solidFill>
                  <a:schemeClr val="bg1"/>
                </a:solidFill>
              </a:rPr>
              <a:t>Convenient Hard Corner Location</a:t>
            </a:r>
          </a:p>
          <a:p>
            <a:pPr marL="318346" indent="-318346">
              <a:buFont typeface="Arial" pitchFamily="34" charset="0"/>
              <a:buChar char="•"/>
            </a:pPr>
            <a:r>
              <a:rPr lang="en-US" sz="1600" dirty="0">
                <a:solidFill>
                  <a:schemeClr val="bg1"/>
                </a:solidFill>
              </a:rPr>
              <a:t>High Income ($98,316 Average Income)</a:t>
            </a:r>
          </a:p>
          <a:p>
            <a:pPr marL="318346" indent="-318346">
              <a:buFont typeface="Arial" pitchFamily="34" charset="0"/>
              <a:buChar char="•"/>
            </a:pPr>
            <a:r>
              <a:rPr lang="en-US" sz="1600" dirty="0">
                <a:solidFill>
                  <a:schemeClr val="bg1"/>
                </a:solidFill>
              </a:rPr>
              <a:t>Dense Population 5 Miles: (344,897)</a:t>
            </a:r>
          </a:p>
          <a:p>
            <a:pPr marL="318346" indent="-318346">
              <a:buFont typeface="Arial" pitchFamily="34" charset="0"/>
              <a:buChar char="•"/>
            </a:pPr>
            <a:r>
              <a:rPr lang="en-US" sz="1600" dirty="0">
                <a:solidFill>
                  <a:schemeClr val="bg1"/>
                </a:solidFill>
              </a:rPr>
              <a:t>Easy I-215 Access</a:t>
            </a:r>
          </a:p>
          <a:p>
            <a:pPr marL="318346" indent="-318346">
              <a:buFont typeface="Arial" pitchFamily="34" charset="0"/>
              <a:buChar char="•"/>
            </a:pPr>
            <a:r>
              <a:rPr lang="en-US" sz="1600" dirty="0">
                <a:solidFill>
                  <a:schemeClr val="bg1"/>
                </a:solidFill>
              </a:rPr>
              <a:t>52,240 Vehicles per day pass this site</a:t>
            </a:r>
          </a:p>
        </p:txBody>
      </p:sp>
      <p:sp>
        <p:nvSpPr>
          <p:cNvPr id="8" name="TextBox 7"/>
          <p:cNvSpPr txBox="1"/>
          <p:nvPr/>
        </p:nvSpPr>
        <p:spPr>
          <a:xfrm>
            <a:off x="335280" y="397810"/>
            <a:ext cx="9410464" cy="610710"/>
          </a:xfrm>
          <a:prstGeom prst="rect">
            <a:avLst/>
          </a:prstGeom>
          <a:noFill/>
        </p:spPr>
        <p:txBody>
          <a:bodyPr wrap="square" lIns="101870" tIns="50935" rIns="101870" bIns="50935" rtlCol="0">
            <a:noAutofit/>
          </a:bodyPr>
          <a:lstStyle/>
          <a:p>
            <a:pPr algn="ctr"/>
            <a:r>
              <a:rPr lang="en-US" sz="5300" dirty="0">
                <a:solidFill>
                  <a:schemeClr val="bg1"/>
                </a:solidFill>
                <a:latin typeface="Vijaya" pitchFamily="34" charset="0"/>
                <a:ea typeface="Batang" pitchFamily="18" charset="-127"/>
                <a:cs typeface="Vijaya" pitchFamily="34" charset="0"/>
              </a:rPr>
              <a:t>9</a:t>
            </a:r>
            <a:r>
              <a:rPr lang="en-US" sz="5300" baseline="30000" dirty="0">
                <a:solidFill>
                  <a:schemeClr val="bg1"/>
                </a:solidFill>
                <a:latin typeface="Vijaya" pitchFamily="34" charset="0"/>
                <a:ea typeface="Batang" pitchFamily="18" charset="-127"/>
                <a:cs typeface="Vijaya" pitchFamily="34" charset="0"/>
              </a:rPr>
              <a:t>th</a:t>
            </a:r>
            <a:r>
              <a:rPr lang="en-US" sz="5300" dirty="0">
                <a:solidFill>
                  <a:schemeClr val="bg1"/>
                </a:solidFill>
                <a:latin typeface="Vijaya" pitchFamily="34" charset="0"/>
                <a:ea typeface="Batang" pitchFamily="18" charset="-127"/>
                <a:cs typeface="Vijaya" pitchFamily="34" charset="0"/>
              </a:rPr>
              <a:t> &amp; Vine</a:t>
            </a:r>
          </a:p>
        </p:txBody>
      </p:sp>
      <p:sp>
        <p:nvSpPr>
          <p:cNvPr id="22" name="TextBox 21"/>
          <p:cNvSpPr txBox="1"/>
          <p:nvPr/>
        </p:nvSpPr>
        <p:spPr>
          <a:xfrm>
            <a:off x="1742412" y="5803910"/>
            <a:ext cx="3341121" cy="623546"/>
          </a:xfrm>
          <a:prstGeom prst="rect">
            <a:avLst/>
          </a:prstGeom>
          <a:noFill/>
        </p:spPr>
        <p:txBody>
          <a:bodyPr wrap="square" lIns="101870" tIns="50935" rIns="101870" bIns="50935" rtlCol="0">
            <a:spAutoFit/>
          </a:bodyPr>
          <a:lstStyle/>
          <a:p>
            <a:pPr algn="ctr"/>
            <a:r>
              <a:rPr lang="en-US" sz="3300" dirty="0">
                <a:solidFill>
                  <a:schemeClr val="bg1"/>
                </a:solidFill>
              </a:rPr>
              <a:t>Roderick Realty</a:t>
            </a:r>
          </a:p>
        </p:txBody>
      </p:sp>
      <p:sp>
        <p:nvSpPr>
          <p:cNvPr id="23" name="TextBox 22"/>
          <p:cNvSpPr txBox="1"/>
          <p:nvPr/>
        </p:nvSpPr>
        <p:spPr>
          <a:xfrm>
            <a:off x="2122454" y="6215610"/>
            <a:ext cx="2571467" cy="415693"/>
          </a:xfrm>
          <a:prstGeom prst="rect">
            <a:avLst/>
          </a:prstGeom>
          <a:noFill/>
        </p:spPr>
        <p:txBody>
          <a:bodyPr wrap="square" lIns="101870" tIns="50935" rIns="101870" bIns="50935" rtlCol="0">
            <a:spAutoFit/>
          </a:bodyPr>
          <a:lstStyle/>
          <a:p>
            <a:pPr algn="ctr"/>
            <a:r>
              <a:rPr lang="en-US" dirty="0">
                <a:solidFill>
                  <a:schemeClr val="bg1"/>
                </a:solidFill>
              </a:rPr>
              <a:t>S  E  R  V  I  C  E  S </a:t>
            </a:r>
          </a:p>
        </p:txBody>
      </p:sp>
      <p:sp>
        <p:nvSpPr>
          <p:cNvPr id="24" name="TextBox 23"/>
          <p:cNvSpPr txBox="1"/>
          <p:nvPr/>
        </p:nvSpPr>
        <p:spPr>
          <a:xfrm>
            <a:off x="2001509" y="6609284"/>
            <a:ext cx="2822925" cy="418563"/>
          </a:xfrm>
          <a:prstGeom prst="rect">
            <a:avLst/>
          </a:prstGeom>
          <a:noFill/>
        </p:spPr>
        <p:txBody>
          <a:bodyPr wrap="square" lIns="101870" tIns="50935" rIns="101870" bIns="50935" rtlCol="0">
            <a:spAutoFit/>
          </a:bodyPr>
          <a:lstStyle/>
          <a:p>
            <a:pPr algn="ctr"/>
            <a:r>
              <a:rPr lang="en-US" dirty="0">
                <a:solidFill>
                  <a:schemeClr val="bg1"/>
                </a:solidFill>
                <a:cs typeface="Times New Roman" pitchFamily="18" charset="0"/>
              </a:rPr>
              <a:t>www.roderickrealty.com</a:t>
            </a:r>
          </a:p>
        </p:txBody>
      </p:sp>
      <p:sp>
        <p:nvSpPr>
          <p:cNvPr id="14" name="TextBox 13"/>
          <p:cNvSpPr txBox="1"/>
          <p:nvPr/>
        </p:nvSpPr>
        <p:spPr>
          <a:xfrm>
            <a:off x="2382378" y="6904428"/>
            <a:ext cx="2061187" cy="415693"/>
          </a:xfrm>
          <a:prstGeom prst="rect">
            <a:avLst/>
          </a:prstGeom>
          <a:noFill/>
        </p:spPr>
        <p:txBody>
          <a:bodyPr wrap="square" lIns="101870" tIns="50935" rIns="101870" bIns="50935" rtlCol="0">
            <a:spAutoFit/>
          </a:bodyPr>
          <a:lstStyle/>
          <a:p>
            <a:pPr algn="ctr"/>
            <a:r>
              <a:rPr lang="en-US" dirty="0">
                <a:solidFill>
                  <a:schemeClr val="bg1"/>
                </a:solidFill>
                <a:cs typeface="Times New Roman" pitchFamily="18" charset="0"/>
              </a:rPr>
              <a:t>801-506-5005</a:t>
            </a:r>
          </a:p>
        </p:txBody>
      </p:sp>
      <p:pic>
        <p:nvPicPr>
          <p:cNvPr id="1042" name="Picture 18"/>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97000"/>
                    </a14:imgEffect>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533400" y="5872208"/>
            <a:ext cx="112712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58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00" y="181523"/>
            <a:ext cx="9409257" cy="6664890"/>
          </a:xfrm>
          <a:prstGeom prst="rect">
            <a:avLst/>
          </a:prstGeom>
        </p:spPr>
      </p:pic>
      <p:sp>
        <p:nvSpPr>
          <p:cNvPr id="5" name="Rectangle 4"/>
          <p:cNvSpPr/>
          <p:nvPr/>
        </p:nvSpPr>
        <p:spPr>
          <a:xfrm>
            <a:off x="335281" y="364890"/>
            <a:ext cx="9387840" cy="775203"/>
          </a:xfrm>
          <a:prstGeom prst="rect">
            <a:avLst/>
          </a:prstGeom>
          <a:solidFill>
            <a:srgbClr val="692725"/>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r"/>
            <a:endParaRPr lang="en-US" sz="1800"/>
          </a:p>
        </p:txBody>
      </p:sp>
      <p:sp>
        <p:nvSpPr>
          <p:cNvPr id="11" name="TextBox 10"/>
          <p:cNvSpPr txBox="1"/>
          <p:nvPr/>
        </p:nvSpPr>
        <p:spPr>
          <a:xfrm>
            <a:off x="4097777" y="560716"/>
            <a:ext cx="5330032" cy="383681"/>
          </a:xfrm>
          <a:prstGeom prst="rect">
            <a:avLst/>
          </a:prstGeom>
          <a:noFill/>
        </p:spPr>
        <p:txBody>
          <a:bodyPr wrap="square" lIns="101870" tIns="50935" rIns="101870" bIns="50935" rtlCol="0">
            <a:spAutoFit/>
          </a:bodyPr>
          <a:lstStyle/>
          <a:p>
            <a:pPr algn="r"/>
            <a:r>
              <a:rPr lang="en-US" sz="1800" dirty="0">
                <a:solidFill>
                  <a:schemeClr val="bg1"/>
                </a:solidFill>
                <a:latin typeface="+mj-lt"/>
              </a:rPr>
              <a:t>6000 South (Vine Street) 900 East, Murray, Utah 84107</a:t>
            </a:r>
          </a:p>
        </p:txBody>
      </p:sp>
      <p:sp>
        <p:nvSpPr>
          <p:cNvPr id="6" name="TextBox 5"/>
          <p:cNvSpPr txBox="1"/>
          <p:nvPr/>
        </p:nvSpPr>
        <p:spPr>
          <a:xfrm>
            <a:off x="796381" y="525835"/>
            <a:ext cx="2748697" cy="453443"/>
          </a:xfrm>
          <a:prstGeom prst="rect">
            <a:avLst/>
          </a:prstGeom>
          <a:noFill/>
        </p:spPr>
        <p:txBody>
          <a:bodyPr wrap="square" lIns="101870" tIns="50935" rIns="101870" bIns="50935" rtlCol="0">
            <a:spAutoFit/>
          </a:bodyPr>
          <a:lstStyle/>
          <a:p>
            <a:r>
              <a:rPr lang="en-US" sz="2200" dirty="0">
                <a:solidFill>
                  <a:schemeClr val="bg1"/>
                </a:solidFill>
              </a:rPr>
              <a:t>9</a:t>
            </a:r>
            <a:r>
              <a:rPr lang="en-US" sz="2200" baseline="30000" dirty="0">
                <a:solidFill>
                  <a:schemeClr val="bg1"/>
                </a:solidFill>
              </a:rPr>
              <a:t>th</a:t>
            </a:r>
            <a:r>
              <a:rPr lang="en-US" sz="2200" dirty="0">
                <a:solidFill>
                  <a:schemeClr val="bg1"/>
                </a:solidFill>
              </a:rPr>
              <a:t> &amp; Vine</a:t>
            </a:r>
          </a:p>
        </p:txBody>
      </p:sp>
      <p:sp>
        <p:nvSpPr>
          <p:cNvPr id="7" name="TextBox 6"/>
          <p:cNvSpPr txBox="1"/>
          <p:nvPr/>
        </p:nvSpPr>
        <p:spPr>
          <a:xfrm>
            <a:off x="3227043" y="4291463"/>
            <a:ext cx="739305" cy="246221"/>
          </a:xfrm>
          <a:prstGeom prst="rect">
            <a:avLst/>
          </a:prstGeom>
          <a:noFill/>
        </p:spPr>
        <p:txBody>
          <a:bodyPr wrap="none" rtlCol="0">
            <a:spAutoFit/>
          </a:bodyPr>
          <a:lstStyle/>
          <a:p>
            <a:r>
              <a:rPr lang="en-US" sz="1000" dirty="0"/>
              <a:t>Suite 6038</a:t>
            </a:r>
          </a:p>
        </p:txBody>
      </p:sp>
      <p:sp>
        <p:nvSpPr>
          <p:cNvPr id="36" name="TextBox 35"/>
          <p:cNvSpPr txBox="1"/>
          <p:nvPr/>
        </p:nvSpPr>
        <p:spPr>
          <a:xfrm>
            <a:off x="4097777" y="4291463"/>
            <a:ext cx="739305" cy="246221"/>
          </a:xfrm>
          <a:prstGeom prst="rect">
            <a:avLst/>
          </a:prstGeom>
          <a:noFill/>
        </p:spPr>
        <p:txBody>
          <a:bodyPr wrap="none" rtlCol="0">
            <a:spAutoFit/>
          </a:bodyPr>
          <a:lstStyle/>
          <a:p>
            <a:r>
              <a:rPr lang="en-US" sz="1000" dirty="0"/>
              <a:t>Suite 6036</a:t>
            </a:r>
          </a:p>
        </p:txBody>
      </p:sp>
      <p:sp>
        <p:nvSpPr>
          <p:cNvPr id="38" name="TextBox 37"/>
          <p:cNvSpPr txBox="1"/>
          <p:nvPr/>
        </p:nvSpPr>
        <p:spPr>
          <a:xfrm>
            <a:off x="5020137" y="4414573"/>
            <a:ext cx="739305" cy="246221"/>
          </a:xfrm>
          <a:prstGeom prst="rect">
            <a:avLst/>
          </a:prstGeom>
          <a:noFill/>
        </p:spPr>
        <p:txBody>
          <a:bodyPr wrap="none" rtlCol="0">
            <a:spAutoFit/>
          </a:bodyPr>
          <a:lstStyle/>
          <a:p>
            <a:r>
              <a:rPr lang="en-US" sz="1000" dirty="0"/>
              <a:t>Suite 6034</a:t>
            </a:r>
          </a:p>
        </p:txBody>
      </p:sp>
      <p:sp>
        <p:nvSpPr>
          <p:cNvPr id="39" name="TextBox 38"/>
          <p:cNvSpPr txBox="1"/>
          <p:nvPr/>
        </p:nvSpPr>
        <p:spPr>
          <a:xfrm>
            <a:off x="5638800" y="4072640"/>
            <a:ext cx="739305" cy="246221"/>
          </a:xfrm>
          <a:prstGeom prst="rect">
            <a:avLst/>
          </a:prstGeom>
          <a:noFill/>
        </p:spPr>
        <p:txBody>
          <a:bodyPr wrap="none" rtlCol="0">
            <a:spAutoFit/>
          </a:bodyPr>
          <a:lstStyle/>
          <a:p>
            <a:r>
              <a:rPr lang="en-US" sz="1000" dirty="0"/>
              <a:t>Suite 6032</a:t>
            </a:r>
          </a:p>
        </p:txBody>
      </p:sp>
      <p:sp>
        <p:nvSpPr>
          <p:cNvPr id="40" name="TextBox 39"/>
          <p:cNvSpPr txBox="1"/>
          <p:nvPr/>
        </p:nvSpPr>
        <p:spPr>
          <a:xfrm>
            <a:off x="6203879" y="2481705"/>
            <a:ext cx="673582" cy="246221"/>
          </a:xfrm>
          <a:prstGeom prst="rect">
            <a:avLst/>
          </a:prstGeom>
          <a:noFill/>
        </p:spPr>
        <p:txBody>
          <a:bodyPr wrap="none" rtlCol="0">
            <a:spAutoFit/>
          </a:bodyPr>
          <a:lstStyle/>
          <a:p>
            <a:r>
              <a:rPr lang="en-US" sz="1000" dirty="0"/>
              <a:t>Suite 880</a:t>
            </a:r>
          </a:p>
        </p:txBody>
      </p:sp>
      <p:graphicFrame>
        <p:nvGraphicFramePr>
          <p:cNvPr id="9" name="Table 8"/>
          <p:cNvGraphicFramePr>
            <a:graphicFrameLocks noGrp="1"/>
          </p:cNvGraphicFramePr>
          <p:nvPr>
            <p:extLst>
              <p:ext uri="{D42A27DB-BD31-4B8C-83A1-F6EECF244321}">
                <p14:modId xmlns:p14="http://schemas.microsoft.com/office/powerpoint/2010/main" val="1158306086"/>
              </p:ext>
            </p:extLst>
          </p:nvPr>
        </p:nvGraphicFramePr>
        <p:xfrm>
          <a:off x="344699" y="1288928"/>
          <a:ext cx="4236719" cy="1279012"/>
        </p:xfrm>
        <a:graphic>
          <a:graphicData uri="http://schemas.openxmlformats.org/drawingml/2006/table">
            <a:tbl>
              <a:tblPr firstRow="1" bandRow="1">
                <a:tableStyleId>{5C22544A-7EE6-4342-B048-85BDC9FD1C3A}</a:tableStyleId>
              </a:tblPr>
              <a:tblGrid>
                <a:gridCol w="1295400">
                  <a:extLst>
                    <a:ext uri="{9D8B030D-6E8A-4147-A177-3AD203B41FA5}">
                      <a16:colId xmlns:a16="http://schemas.microsoft.com/office/drawing/2014/main" val="20000"/>
                    </a:ext>
                  </a:extLst>
                </a:gridCol>
                <a:gridCol w="1493519">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tblGrid>
              <a:tr h="235072">
                <a:tc>
                  <a:txBody>
                    <a:bodyPr/>
                    <a:lstStyle/>
                    <a:p>
                      <a:pPr algn="ctr"/>
                      <a:r>
                        <a:rPr lang="en-US" sz="1050" dirty="0">
                          <a:solidFill>
                            <a:schemeClr val="tx1"/>
                          </a:solidFill>
                        </a:rPr>
                        <a:t>Space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rPr>
                        <a:t>Tenant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a:solidFill>
                            <a:schemeClr val="tx1"/>
                          </a:solidFill>
                        </a:rPr>
                        <a:t>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12212">
                <a:tc>
                  <a:txBody>
                    <a:bodyPr/>
                    <a:lstStyle/>
                    <a:p>
                      <a:pPr algn="ctr"/>
                      <a:r>
                        <a:rPr lang="en-US" sz="1050" dirty="0">
                          <a:solidFill>
                            <a:schemeClr val="tx1"/>
                          </a:solidFill>
                        </a:rPr>
                        <a:t>880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Little Caesars Pizza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1,747 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65552">
                <a:tc>
                  <a:txBody>
                    <a:bodyPr/>
                    <a:lstStyle/>
                    <a:p>
                      <a:pPr algn="ctr"/>
                      <a:r>
                        <a:rPr lang="en-US" sz="1050" dirty="0">
                          <a:solidFill>
                            <a:schemeClr val="tx1"/>
                          </a:solidFill>
                        </a:rPr>
                        <a:t>6032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7-Eleven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2,381 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28600">
                <a:tc>
                  <a:txBody>
                    <a:bodyPr/>
                    <a:lstStyle/>
                    <a:p>
                      <a:pPr algn="ctr"/>
                      <a:r>
                        <a:rPr lang="en-US" sz="1050" dirty="0">
                          <a:solidFill>
                            <a:schemeClr val="tx1"/>
                          </a:solidFill>
                        </a:rPr>
                        <a:t>6034 &amp; 6036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Dollar Loan Center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2,243 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59080">
                <a:tc>
                  <a:txBody>
                    <a:bodyPr/>
                    <a:lstStyle/>
                    <a:p>
                      <a:pPr algn="ctr"/>
                      <a:r>
                        <a:rPr lang="en-US" sz="1050" dirty="0">
                          <a:solidFill>
                            <a:schemeClr val="tx1"/>
                          </a:solidFill>
                        </a:rPr>
                        <a:t>6038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New California Nails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dirty="0">
                          <a:solidFill>
                            <a:schemeClr val="tx1"/>
                          </a:solidFill>
                        </a:rPr>
                        <a:t>1,230 SF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14" name="Group 13"/>
          <p:cNvGrpSpPr/>
          <p:nvPr/>
        </p:nvGrpSpPr>
        <p:grpSpPr>
          <a:xfrm>
            <a:off x="3227043" y="2344864"/>
            <a:ext cx="2913399" cy="1736560"/>
            <a:chOff x="3227043" y="2344864"/>
            <a:chExt cx="2913399" cy="1736560"/>
          </a:xfrm>
        </p:grpSpPr>
        <p:cxnSp>
          <p:nvCxnSpPr>
            <p:cNvPr id="15" name="Straight Connector 14"/>
            <p:cNvCxnSpPr/>
            <p:nvPr/>
          </p:nvCxnSpPr>
          <p:spPr>
            <a:xfrm flipV="1">
              <a:off x="3227043" y="369164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363884" y="369164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472650" y="369164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609491" y="369164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810000" y="3674309"/>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107195" y="3700424"/>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961211" y="367431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4267200" y="369164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05217" y="3674310"/>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631933" y="3674309"/>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754127" y="3674309"/>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V="1">
              <a:off x="5948230" y="2737321"/>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5757730" y="2344864"/>
              <a:ext cx="382712" cy="474191"/>
              <a:chOff x="5757730" y="2344864"/>
              <a:chExt cx="382712" cy="474191"/>
            </a:xfrm>
          </p:grpSpPr>
          <p:cxnSp>
            <p:nvCxnSpPr>
              <p:cNvPr id="29" name="Straight Connector 28"/>
              <p:cNvCxnSpPr/>
              <p:nvPr/>
            </p:nvCxnSpPr>
            <p:spPr>
              <a:xfrm rot="16200000" flipV="1">
                <a:off x="5948230" y="2628555"/>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V="1">
                <a:off x="5949942" y="2435522"/>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V="1">
                <a:off x="5948230" y="2291205"/>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V="1">
                <a:off x="5948230" y="2154364"/>
                <a:ext cx="0" cy="381000"/>
              </a:xfrm>
              <a:prstGeom prst="line">
                <a:avLst/>
              </a:prstGeom>
              <a:ln>
                <a:solidFill>
                  <a:srgbClr val="B6B5AA"/>
                </a:solidFill>
              </a:ln>
            </p:spPr>
            <p:style>
              <a:lnRef idx="1">
                <a:schemeClr val="accent1"/>
              </a:lnRef>
              <a:fillRef idx="0">
                <a:schemeClr val="accent1"/>
              </a:fillRef>
              <a:effectRef idx="0">
                <a:schemeClr val="accent1"/>
              </a:effectRef>
              <a:fontRef idx="minor">
                <a:schemeClr val="tx1"/>
              </a:fontRef>
            </p:style>
          </p:cxnSp>
        </p:grpSp>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27704">
              <a:off x="5389554" y="3249692"/>
              <a:ext cx="408007" cy="510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 name="Group 32"/>
          <p:cNvGrpSpPr/>
          <p:nvPr/>
        </p:nvGrpSpPr>
        <p:grpSpPr>
          <a:xfrm>
            <a:off x="223472" y="6919034"/>
            <a:ext cx="9682528" cy="622262"/>
            <a:chOff x="223472" y="6919034"/>
            <a:chExt cx="9682528" cy="622262"/>
          </a:xfrm>
        </p:grpSpPr>
        <p:grpSp>
          <p:nvGrpSpPr>
            <p:cNvPr id="34" name="Group 33"/>
            <p:cNvGrpSpPr/>
            <p:nvPr/>
          </p:nvGrpSpPr>
          <p:grpSpPr>
            <a:xfrm>
              <a:off x="223472" y="6919034"/>
              <a:ext cx="9682528" cy="622262"/>
              <a:chOff x="-2360" y="7164133"/>
              <a:chExt cx="10058399" cy="622262"/>
            </a:xfrm>
          </p:grpSpPr>
          <p:sp>
            <p:nvSpPr>
              <p:cNvPr id="37" name="Rectangle 36"/>
              <p:cNvSpPr/>
              <p:nvPr/>
            </p:nvSpPr>
            <p:spPr>
              <a:xfrm>
                <a:off x="-2360" y="7164133"/>
                <a:ext cx="10058399" cy="618208"/>
              </a:xfrm>
              <a:prstGeom prst="rect">
                <a:avLst/>
              </a:prstGeom>
              <a:solidFill>
                <a:srgbClr val="6927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876607" y="7193413"/>
                <a:ext cx="7879080" cy="592982"/>
              </a:xfrm>
              <a:prstGeom prst="rect">
                <a:avLst/>
              </a:prstGeom>
              <a:noFill/>
            </p:spPr>
            <p:txBody>
              <a:bodyPr wrap="square" rtlCol="0">
                <a:spAutoFit/>
              </a:bodyPr>
              <a:lstStyle/>
              <a:p>
                <a:pPr algn="just"/>
                <a:r>
                  <a:rPr lang="en-US" sz="800" dirty="0">
                    <a:solidFill>
                      <a:schemeClr val="bg1"/>
                    </a:solidFill>
                  </a:rPr>
                  <a:t>The information contained herein has been given to us by the owner or obtained from other reliable sources.  We have no reason to doubt its accuracy but we do not guarantee it.  Vacancy factors, projections, opinions, assumptions or estimates used herein are for example only and represents the current or future performance of the property. The value of this investment depends on tax and other factors which should be evaluated by your tax financial and legal advisors.  YOU AND YOUR ADVISOR SHOULD VERIFY PROPERTY INFORMATION TO DETERMINE TO YOUR SATISFACTION THE PROPERTY FOR YOUR NEEDS.                     </a:t>
                </a:r>
              </a:p>
            </p:txBody>
          </p:sp>
          <p:sp>
            <p:nvSpPr>
              <p:cNvPr id="42" name="TextBox 41"/>
              <p:cNvSpPr txBox="1"/>
              <p:nvPr/>
            </p:nvSpPr>
            <p:spPr>
              <a:xfrm>
                <a:off x="625527" y="7189359"/>
                <a:ext cx="1221809" cy="584775"/>
              </a:xfrm>
              <a:prstGeom prst="rect">
                <a:avLst/>
              </a:prstGeom>
              <a:noFill/>
            </p:spPr>
            <p:txBody>
              <a:bodyPr wrap="none" rtlCol="0">
                <a:spAutoFit/>
              </a:bodyPr>
              <a:lstStyle/>
              <a:p>
                <a:pPr algn="ctr"/>
                <a:r>
                  <a:rPr lang="en-US" sz="800" dirty="0">
                    <a:solidFill>
                      <a:schemeClr val="bg1"/>
                    </a:solidFill>
                  </a:rPr>
                  <a:t>Roderick Realty</a:t>
                </a:r>
              </a:p>
              <a:p>
                <a:pPr algn="ctr"/>
                <a:r>
                  <a:rPr lang="en-US" sz="800" dirty="0">
                    <a:solidFill>
                      <a:schemeClr val="bg1"/>
                    </a:solidFill>
                  </a:rPr>
                  <a:t>S E R V I C E S</a:t>
                </a:r>
              </a:p>
              <a:p>
                <a:pPr algn="ctr"/>
                <a:r>
                  <a:rPr lang="en-US" sz="800" dirty="0">
                    <a:solidFill>
                      <a:schemeClr val="bg1"/>
                    </a:solidFill>
                  </a:rPr>
                  <a:t>www.roderickrealty.com</a:t>
                </a:r>
              </a:p>
              <a:p>
                <a:pPr algn="ctr"/>
                <a:r>
                  <a:rPr lang="en-US" sz="800" dirty="0">
                    <a:solidFill>
                      <a:schemeClr val="bg1"/>
                    </a:solidFill>
                  </a:rPr>
                  <a:t>801-506-5005</a:t>
                </a:r>
              </a:p>
            </p:txBody>
          </p:sp>
        </p:gr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5772" y="6971373"/>
              <a:ext cx="414453" cy="533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40621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 aerial view of a city&#10;&#10;Description automatically generated">
            <a:extLst>
              <a:ext uri="{FF2B5EF4-FFF2-40B4-BE49-F238E27FC236}">
                <a16:creationId xmlns:a16="http://schemas.microsoft.com/office/drawing/2014/main" id="{CF87B0DA-A689-44A7-8EDF-DEA5F0EBE861}"/>
              </a:ext>
            </a:extLst>
          </p:cNvPr>
          <p:cNvPicPr>
            <a:picLocks noChangeAspect="1"/>
          </p:cNvPicPr>
          <p:nvPr/>
        </p:nvPicPr>
        <p:blipFill rotWithShape="1">
          <a:blip r:embed="rId2">
            <a:extLst>
              <a:ext uri="{28A0092B-C50C-407E-A947-70E740481C1C}">
                <a14:useLocalDpi xmlns:a14="http://schemas.microsoft.com/office/drawing/2010/main" val="0"/>
              </a:ext>
            </a:extLst>
          </a:blip>
          <a:srcRect l="3333" r="3333"/>
          <a:stretch/>
        </p:blipFill>
        <p:spPr>
          <a:xfrm>
            <a:off x="335280" y="774290"/>
            <a:ext cx="9387840" cy="6223819"/>
          </a:xfrm>
          <a:prstGeom prst="rect">
            <a:avLst/>
          </a:prstGeom>
        </p:spPr>
      </p:pic>
      <p:sp>
        <p:nvSpPr>
          <p:cNvPr id="7" name="Rectangle 6"/>
          <p:cNvSpPr/>
          <p:nvPr/>
        </p:nvSpPr>
        <p:spPr>
          <a:xfrm>
            <a:off x="335281" y="364890"/>
            <a:ext cx="9387840" cy="775203"/>
          </a:xfrm>
          <a:prstGeom prst="rect">
            <a:avLst/>
          </a:prstGeom>
          <a:solidFill>
            <a:srgbClr val="692725"/>
          </a:solidFill>
          <a:ln>
            <a:noFill/>
          </a:ln>
        </p:spPr>
        <p:style>
          <a:lnRef idx="2">
            <a:schemeClr val="accent1">
              <a:shade val="50000"/>
            </a:schemeClr>
          </a:lnRef>
          <a:fillRef idx="1">
            <a:schemeClr val="accent1"/>
          </a:fillRef>
          <a:effectRef idx="0">
            <a:schemeClr val="accent1"/>
          </a:effectRef>
          <a:fontRef idx="minor">
            <a:schemeClr val="lt1"/>
          </a:fontRef>
        </p:style>
        <p:txBody>
          <a:bodyPr lIns="101870" tIns="50935" rIns="101870" bIns="50935" rtlCol="0" anchor="ctr"/>
          <a:lstStyle/>
          <a:p>
            <a:pPr algn="r"/>
            <a:endParaRPr lang="en-US" sz="1800"/>
          </a:p>
        </p:txBody>
      </p:sp>
      <p:sp>
        <p:nvSpPr>
          <p:cNvPr id="8" name="TextBox 7"/>
          <p:cNvSpPr txBox="1"/>
          <p:nvPr/>
        </p:nvSpPr>
        <p:spPr>
          <a:xfrm>
            <a:off x="4097777" y="560716"/>
            <a:ext cx="5330032" cy="383681"/>
          </a:xfrm>
          <a:prstGeom prst="rect">
            <a:avLst/>
          </a:prstGeom>
          <a:noFill/>
        </p:spPr>
        <p:txBody>
          <a:bodyPr wrap="square" lIns="101870" tIns="50935" rIns="101870" bIns="50935" rtlCol="0">
            <a:spAutoFit/>
          </a:bodyPr>
          <a:lstStyle/>
          <a:p>
            <a:pPr algn="r"/>
            <a:r>
              <a:rPr lang="en-US" sz="1800" dirty="0">
                <a:solidFill>
                  <a:schemeClr val="bg1"/>
                </a:solidFill>
                <a:latin typeface="+mj-lt"/>
              </a:rPr>
              <a:t>6000 South (Vine Street) 900 East, Murray, Utah 84107</a:t>
            </a:r>
          </a:p>
        </p:txBody>
      </p:sp>
      <p:sp>
        <p:nvSpPr>
          <p:cNvPr id="9" name="TextBox 8"/>
          <p:cNvSpPr txBox="1"/>
          <p:nvPr/>
        </p:nvSpPr>
        <p:spPr>
          <a:xfrm>
            <a:off x="796381" y="525835"/>
            <a:ext cx="2748697" cy="453443"/>
          </a:xfrm>
          <a:prstGeom prst="rect">
            <a:avLst/>
          </a:prstGeom>
          <a:noFill/>
        </p:spPr>
        <p:txBody>
          <a:bodyPr wrap="square" lIns="101870" tIns="50935" rIns="101870" bIns="50935" rtlCol="0">
            <a:spAutoFit/>
          </a:bodyPr>
          <a:lstStyle/>
          <a:p>
            <a:r>
              <a:rPr lang="en-US" sz="2200" dirty="0">
                <a:solidFill>
                  <a:schemeClr val="bg1"/>
                </a:solidFill>
              </a:rPr>
              <a:t>9</a:t>
            </a:r>
            <a:r>
              <a:rPr lang="en-US" sz="2200" baseline="30000" dirty="0">
                <a:solidFill>
                  <a:schemeClr val="bg1"/>
                </a:solidFill>
              </a:rPr>
              <a:t>th</a:t>
            </a:r>
            <a:r>
              <a:rPr lang="en-US" sz="2200" dirty="0">
                <a:solidFill>
                  <a:schemeClr val="bg1"/>
                </a:solidFill>
              </a:rPr>
              <a:t> &amp; Vine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85" y="7010400"/>
            <a:ext cx="9680575"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6467FD82-F98B-48E1-9055-7770B555EC8A}"/>
              </a:ext>
            </a:extLst>
          </p:cNvPr>
          <p:cNvSpPr txBox="1"/>
          <p:nvPr/>
        </p:nvSpPr>
        <p:spPr>
          <a:xfrm>
            <a:off x="6934200" y="1752600"/>
            <a:ext cx="1168910" cy="246221"/>
          </a:xfrm>
          <a:prstGeom prst="rect">
            <a:avLst/>
          </a:prstGeom>
          <a:noFill/>
        </p:spPr>
        <p:txBody>
          <a:bodyPr wrap="none" rtlCol="0">
            <a:spAutoFit/>
          </a:bodyPr>
          <a:lstStyle/>
          <a:p>
            <a:r>
              <a:rPr lang="en-US" sz="1000" b="1" dirty="0">
                <a:solidFill>
                  <a:srgbClr val="FFFF00"/>
                </a:solidFill>
              </a:rPr>
              <a:t>13,165 ADT (2022)</a:t>
            </a:r>
          </a:p>
        </p:txBody>
      </p:sp>
      <p:sp>
        <p:nvSpPr>
          <p:cNvPr id="10" name="TextBox 9">
            <a:extLst>
              <a:ext uri="{FF2B5EF4-FFF2-40B4-BE49-F238E27FC236}">
                <a16:creationId xmlns:a16="http://schemas.microsoft.com/office/drawing/2014/main" id="{AA748335-E375-4D67-BB28-94A5E0977B77}"/>
              </a:ext>
            </a:extLst>
          </p:cNvPr>
          <p:cNvSpPr txBox="1"/>
          <p:nvPr/>
        </p:nvSpPr>
        <p:spPr>
          <a:xfrm rot="16200000">
            <a:off x="8662554" y="2500745"/>
            <a:ext cx="1168910" cy="246221"/>
          </a:xfrm>
          <a:prstGeom prst="rect">
            <a:avLst/>
          </a:prstGeom>
          <a:noFill/>
        </p:spPr>
        <p:txBody>
          <a:bodyPr wrap="none" rtlCol="0">
            <a:spAutoFit/>
          </a:bodyPr>
          <a:lstStyle/>
          <a:p>
            <a:r>
              <a:rPr lang="en-US" sz="1000" b="1" dirty="0">
                <a:solidFill>
                  <a:srgbClr val="FFFF00"/>
                </a:solidFill>
              </a:rPr>
              <a:t>39,075 ADT (2022)</a:t>
            </a:r>
          </a:p>
        </p:txBody>
      </p:sp>
      <p:sp>
        <p:nvSpPr>
          <p:cNvPr id="6" name="Freeform: Shape 5">
            <a:extLst>
              <a:ext uri="{FF2B5EF4-FFF2-40B4-BE49-F238E27FC236}">
                <a16:creationId xmlns:a16="http://schemas.microsoft.com/office/drawing/2014/main" id="{A1C99665-88DF-422C-AFF9-8F587756E00A}"/>
              </a:ext>
            </a:extLst>
          </p:cNvPr>
          <p:cNvSpPr/>
          <p:nvPr/>
        </p:nvSpPr>
        <p:spPr>
          <a:xfrm>
            <a:off x="8749145" y="1704109"/>
            <a:ext cx="426028" cy="623455"/>
          </a:xfrm>
          <a:custGeom>
            <a:avLst/>
            <a:gdLst>
              <a:gd name="connsiteX0" fmla="*/ 384464 w 426028"/>
              <a:gd name="connsiteY0" fmla="*/ 0 h 623455"/>
              <a:gd name="connsiteX1" fmla="*/ 0 w 426028"/>
              <a:gd name="connsiteY1" fmla="*/ 20782 h 623455"/>
              <a:gd name="connsiteX2" fmla="*/ 20782 w 426028"/>
              <a:gd name="connsiteY2" fmla="*/ 290946 h 623455"/>
              <a:gd name="connsiteX3" fmla="*/ 124691 w 426028"/>
              <a:gd name="connsiteY3" fmla="*/ 332509 h 623455"/>
              <a:gd name="connsiteX4" fmla="*/ 155864 w 426028"/>
              <a:gd name="connsiteY4" fmla="*/ 613064 h 623455"/>
              <a:gd name="connsiteX5" fmla="*/ 394855 w 426028"/>
              <a:gd name="connsiteY5" fmla="*/ 623455 h 623455"/>
              <a:gd name="connsiteX6" fmla="*/ 426028 w 426028"/>
              <a:gd name="connsiteY6" fmla="*/ 561109 h 623455"/>
              <a:gd name="connsiteX7" fmla="*/ 384464 w 426028"/>
              <a:gd name="connsiteY7" fmla="*/ 0 h 62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028" h="623455">
                <a:moveTo>
                  <a:pt x="384464" y="0"/>
                </a:moveTo>
                <a:lnTo>
                  <a:pt x="0" y="20782"/>
                </a:lnTo>
                <a:lnTo>
                  <a:pt x="20782" y="290946"/>
                </a:lnTo>
                <a:lnTo>
                  <a:pt x="124691" y="332509"/>
                </a:lnTo>
                <a:lnTo>
                  <a:pt x="155864" y="613064"/>
                </a:lnTo>
                <a:lnTo>
                  <a:pt x="394855" y="623455"/>
                </a:lnTo>
                <a:lnTo>
                  <a:pt x="426028" y="561109"/>
                </a:lnTo>
                <a:lnTo>
                  <a:pt x="384464" y="0"/>
                </a:lnTo>
                <a:close/>
              </a:path>
            </a:pathLst>
          </a:cu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peech Bubble: Rectangle 11">
            <a:extLst>
              <a:ext uri="{FF2B5EF4-FFF2-40B4-BE49-F238E27FC236}">
                <a16:creationId xmlns:a16="http://schemas.microsoft.com/office/drawing/2014/main" id="{FDB99975-33D4-4A34-AF38-699CDAB8DB9E}"/>
              </a:ext>
            </a:extLst>
          </p:cNvPr>
          <p:cNvSpPr/>
          <p:nvPr/>
        </p:nvSpPr>
        <p:spPr>
          <a:xfrm>
            <a:off x="7446403" y="2448800"/>
            <a:ext cx="1168910" cy="258512"/>
          </a:xfrm>
          <a:prstGeom prst="wedgeRectCallout">
            <a:avLst>
              <a:gd name="adj1" fmla="val 61143"/>
              <a:gd name="adj2" fmla="val -223773"/>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5798307-B2F3-4728-B0AE-4E1053138765}"/>
              </a:ext>
            </a:extLst>
          </p:cNvPr>
          <p:cNvSpPr txBox="1"/>
          <p:nvPr/>
        </p:nvSpPr>
        <p:spPr>
          <a:xfrm>
            <a:off x="7446403" y="2461091"/>
            <a:ext cx="1228221" cy="246221"/>
          </a:xfrm>
          <a:prstGeom prst="rect">
            <a:avLst/>
          </a:prstGeom>
          <a:noFill/>
        </p:spPr>
        <p:txBody>
          <a:bodyPr wrap="none" rtlCol="0">
            <a:spAutoFit/>
          </a:bodyPr>
          <a:lstStyle/>
          <a:p>
            <a:r>
              <a:rPr lang="en-US" sz="1000" b="1" dirty="0"/>
              <a:t>SUBJECT PROPERTY</a:t>
            </a:r>
          </a:p>
        </p:txBody>
      </p:sp>
    </p:spTree>
    <p:extLst>
      <p:ext uri="{BB962C8B-B14F-4D97-AF65-F5344CB8AC3E}">
        <p14:creationId xmlns:p14="http://schemas.microsoft.com/office/powerpoint/2010/main" val="3494400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B9604BB80322449A49AB388A05922A" ma:contentTypeVersion="14" ma:contentTypeDescription="Create a new document." ma:contentTypeScope="" ma:versionID="da084c90bb05b5ee30ced5442a9ebe3b">
  <xsd:schema xmlns:xsd="http://www.w3.org/2001/XMLSchema" xmlns:xs="http://www.w3.org/2001/XMLSchema" xmlns:p="http://schemas.microsoft.com/office/2006/metadata/properties" xmlns:ns2="4d418fe0-3d55-4d7b-98f9-bf33ba574455" xmlns:ns3="327e3a10-e991-4787-8172-5da0770ae09f" targetNamespace="http://schemas.microsoft.com/office/2006/metadata/properties" ma:root="true" ma:fieldsID="e011053bcc2602d15575fc84cf908225" ns2:_="" ns3:_="">
    <xsd:import namespace="4d418fe0-3d55-4d7b-98f9-bf33ba574455"/>
    <xsd:import namespace="327e3a10-e991-4787-8172-5da0770ae0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18fe0-3d55-4d7b-98f9-bf33ba5744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66dc654-43a5-4e67-8277-a1e40caf104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description="" ma:hidden="true" ma:indexed="true" ma:internalName="MediaServiceDateTaken" ma:readOnly="true">
      <xsd:simpleType>
        <xsd:restriction base="dms:Text"/>
      </xsd:simpleType>
    </xsd:element>
    <xsd:element name="MediaServiceLocation" ma:index="14" nillable="true" ma:displayName="Location" ma:descrip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7e3a10-e991-4787-8172-5da0770ae0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4b0aa8d-a031-4b11-8e7b-2d85fc708c73}" ma:internalName="TaxCatchAll" ma:showField="CatchAllData" ma:web="327e3a10-e991-4787-8172-5da0770ae09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d418fe0-3d55-4d7b-98f9-bf33ba574455">
      <Terms xmlns="http://schemas.microsoft.com/office/infopath/2007/PartnerControls"/>
    </lcf76f155ced4ddcb4097134ff3c332f>
    <TaxCatchAll xmlns="327e3a10-e991-4787-8172-5da0770ae09f" xsi:nil="true"/>
  </documentManagement>
</p:properties>
</file>

<file path=customXml/itemProps1.xml><?xml version="1.0" encoding="utf-8"?>
<ds:datastoreItem xmlns:ds="http://schemas.openxmlformats.org/officeDocument/2006/customXml" ds:itemID="{0870169A-856C-41B9-B6F8-4235900BEF85}"/>
</file>

<file path=customXml/itemProps2.xml><?xml version="1.0" encoding="utf-8"?>
<ds:datastoreItem xmlns:ds="http://schemas.openxmlformats.org/officeDocument/2006/customXml" ds:itemID="{56213572-9F98-4B06-8DC7-56FFAD07EE6A}"/>
</file>

<file path=customXml/itemProps3.xml><?xml version="1.0" encoding="utf-8"?>
<ds:datastoreItem xmlns:ds="http://schemas.openxmlformats.org/officeDocument/2006/customXml" ds:itemID="{EAF771FE-3EB0-4BEB-9F11-574DA84B038C}"/>
</file>

<file path=docProps/app.xml><?xml version="1.0" encoding="utf-8"?>
<Properties xmlns="http://schemas.openxmlformats.org/officeDocument/2006/extended-properties" xmlns:vt="http://schemas.openxmlformats.org/officeDocument/2006/docPropsVTypes">
  <TotalTime>689</TotalTime>
  <Words>261</Words>
  <Application>Microsoft Office PowerPoint</Application>
  <PresentationFormat>Custom</PresentationFormat>
  <Paragraphs>43</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Vijaya</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LaunaT</dc:creator>
  <cp:lastModifiedBy>Launa Turnbow</cp:lastModifiedBy>
  <cp:revision>73</cp:revision>
  <cp:lastPrinted>2012-10-16T23:21:56Z</cp:lastPrinted>
  <dcterms:created xsi:type="dcterms:W3CDTF">2012-07-10T21:48:02Z</dcterms:created>
  <dcterms:modified xsi:type="dcterms:W3CDTF">2022-07-29T17:21:44Z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0x01010033B9604BB80322449A49AB388A05922A</vt:lpwstr>
  </property>
  <property fmtid="{D5CDD505-2E9C-101B-9397-08002B2CF9AE}" pid="3" name="Order">
    <vt:r8>3200</vt:r8>
  </property>
</Properties>
</file>